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9A7F26-FD86-443C-BB1B-F29148A8C5D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Стил с тема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-135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nkercad.com/things/7JfhwXpl5hH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5943600"/>
            <a:ext cx="6096000" cy="838200"/>
          </a:xfrm>
        </p:spPr>
        <p:txBody>
          <a:bodyPr>
            <a:noAutofit/>
          </a:bodyPr>
          <a:lstStyle/>
          <a:p>
            <a:r>
              <a:rPr lang="bg-BG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+mj-cs"/>
              </a:rPr>
              <a:t>Финален проект за модул 8: ВСОС към НП „Обучение за ИТ Кариера“</a:t>
            </a:r>
            <a:endParaRPr lang="en-US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Заглавие 4"/>
          <p:cNvSpPr>
            <a:spLocks noGrp="1"/>
          </p:cNvSpPr>
          <p:nvPr>
            <p:ph type="ctrTitle"/>
          </p:nvPr>
        </p:nvSpPr>
        <p:spPr>
          <a:xfrm>
            <a:off x="0" y="381000"/>
            <a:ext cx="5257800" cy="1679575"/>
          </a:xfrm>
        </p:spPr>
        <p:txBody>
          <a:bodyPr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bg-BG" sz="4200" b="1" spc="150" dirty="0">
                <a:ln w="11430">
                  <a:noFill/>
                </a:ln>
                <a:gradFill flip="none" rotWithShape="1">
                  <a:gsLst>
                    <a:gs pos="84000">
                      <a:schemeClr val="accent4">
                        <a:lumMod val="40000"/>
                        <a:lumOff val="60000"/>
                      </a:schemeClr>
                    </a:gs>
                    <a:gs pos="50000">
                      <a:schemeClr val="accent4">
                        <a:lumMod val="40000"/>
                        <a:lumOff val="6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/>
                <a:ea typeface="Times New Roman"/>
              </a:rPr>
              <a:t>Проект</a:t>
            </a:r>
            <a:r>
              <a:rPr lang="en-US" sz="4200" b="1" spc="150" dirty="0">
                <a:ln w="11430">
                  <a:noFill/>
                </a:ln>
                <a:gradFill flip="none" rotWithShape="1">
                  <a:gsLst>
                    <a:gs pos="84000">
                      <a:schemeClr val="accent4">
                        <a:lumMod val="40000"/>
                        <a:lumOff val="60000"/>
                      </a:schemeClr>
                    </a:gs>
                    <a:gs pos="50000">
                      <a:schemeClr val="accent4">
                        <a:lumMod val="40000"/>
                        <a:lumOff val="6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/>
                <a:ea typeface="Times New Roman"/>
              </a:rPr>
              <a:t/>
            </a:r>
            <a:br>
              <a:rPr lang="en-US" sz="4200" b="1" spc="150" dirty="0">
                <a:ln w="11430">
                  <a:noFill/>
                </a:ln>
                <a:gradFill flip="none" rotWithShape="1">
                  <a:gsLst>
                    <a:gs pos="84000">
                      <a:schemeClr val="accent4">
                        <a:lumMod val="40000"/>
                        <a:lumOff val="60000"/>
                      </a:schemeClr>
                    </a:gs>
                    <a:gs pos="50000">
                      <a:schemeClr val="accent4">
                        <a:lumMod val="40000"/>
                        <a:lumOff val="6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/>
                <a:ea typeface="Times New Roman"/>
              </a:rPr>
            </a:br>
            <a:r>
              <a:rPr lang="bg-BG" sz="4200" b="1" spc="150" dirty="0">
                <a:ln w="11430">
                  <a:noFill/>
                </a:ln>
                <a:gradFill flip="none" rotWithShape="1">
                  <a:gsLst>
                    <a:gs pos="84000">
                      <a:schemeClr val="accent4">
                        <a:lumMod val="40000"/>
                        <a:lumOff val="60000"/>
                      </a:schemeClr>
                    </a:gs>
                    <a:gs pos="50000">
                      <a:schemeClr val="accent4">
                        <a:lumMod val="40000"/>
                        <a:lumOff val="6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/>
                <a:ea typeface="Times New Roman"/>
              </a:rPr>
              <a:t>„ПАРКТРОНИК“</a:t>
            </a:r>
            <a:endParaRPr lang="en-US" sz="4200" b="1" spc="150" dirty="0">
              <a:ln w="11430">
                <a:noFill/>
              </a:ln>
              <a:gradFill flip="none" rotWithShape="1">
                <a:gsLst>
                  <a:gs pos="84000">
                    <a:schemeClr val="accent4">
                      <a:lumMod val="40000"/>
                      <a:lumOff val="60000"/>
                    </a:schemeClr>
                  </a:gs>
                  <a:gs pos="50000">
                    <a:schemeClr val="accent4">
                      <a:lumMod val="40000"/>
                      <a:lumOff val="60000"/>
                    </a:schemeClr>
                  </a:gs>
                </a:gsLst>
                <a:lin ang="8100000" scaled="1"/>
                <a:tileRect/>
              </a:gra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109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14600"/>
            <a:ext cx="8839200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 extrusionH="57150">
              <a:bevelT w="27940" h="12700" prst="angle"/>
              <a:contourClr>
                <a:srgbClr val="DDDDDD"/>
              </a:contourClr>
            </a:sp3d>
          </a:bodyPr>
          <a:lstStyle/>
          <a:p>
            <a:r>
              <a:rPr lang="bg-BG" sz="34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БЛАГОДАРИМ ЗА ВНИМАНИЕТО!</a:t>
            </a:r>
            <a:endParaRPr lang="en-US" sz="34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Текстово поле 4"/>
          <p:cNvSpPr txBox="1"/>
          <p:nvPr/>
        </p:nvSpPr>
        <p:spPr>
          <a:xfrm>
            <a:off x="3505200" y="6135469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Изработили: Александър Димитров Димитров</a:t>
            </a:r>
            <a:r>
              <a:rPr lang="bg-BG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bg-BG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 Никола Александров Хаджиев, Георги Антонов Трапов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" r="3365"/>
          <a:stretch/>
        </p:blipFill>
        <p:spPr>
          <a:xfrm>
            <a:off x="0" y="0"/>
            <a:ext cx="9144000" cy="6871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143000"/>
          </a:xfrm>
        </p:spPr>
        <p:txBody>
          <a:bodyPr>
            <a:scene3d>
              <a:camera prst="orthographicFront"/>
              <a:lightRig rig="soft" dir="t">
                <a:rot lat="0" lon="0" rev="10800000"/>
              </a:lightRig>
            </a:scene3d>
            <a:sp3d extrusionH="57150">
              <a:bevelT w="27940" h="12700" prst="artDeco"/>
              <a:contourClr>
                <a:srgbClr val="DDDDDD"/>
              </a:contourClr>
            </a:sp3d>
          </a:bodyPr>
          <a:lstStyle/>
          <a:p>
            <a:r>
              <a:rPr lang="bg-BG" b="1" spc="150" dirty="0" smtClean="0">
                <a:ln w="11430"/>
                <a:gradFill flip="none" rotWithShape="1">
                  <a:gsLst>
                    <a:gs pos="30000">
                      <a:schemeClr val="accent4">
                        <a:lumMod val="40000"/>
                        <a:lumOff val="60000"/>
                      </a:schemeClr>
                    </a:gs>
                    <a:gs pos="77000">
                      <a:schemeClr val="accent4">
                        <a:lumMod val="40000"/>
                        <a:lumOff val="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Съдържание</a:t>
            </a:r>
            <a:endParaRPr lang="en-US" b="1" spc="150" dirty="0">
              <a:ln w="11430"/>
              <a:gradFill flip="none" rotWithShape="1">
                <a:gsLst>
                  <a:gs pos="30000">
                    <a:schemeClr val="accent4">
                      <a:lumMod val="40000"/>
                      <a:lumOff val="60000"/>
                    </a:schemeClr>
                  </a:gs>
                  <a:gs pos="77000">
                    <a:schemeClr val="accent4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667000"/>
            <a:ext cx="8229600" cy="36576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Описание на проекта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Хардуер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Блок схеми на хардуера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Код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Блок схеми на логиката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Демо на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3688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" r="3365"/>
          <a:stretch/>
        </p:blipFill>
        <p:spPr>
          <a:xfrm>
            <a:off x="0" y="0"/>
            <a:ext cx="9144000" cy="6871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1200"/>
            <a:ext cx="8229600" cy="685800"/>
          </a:xfrm>
        </p:spPr>
        <p:txBody>
          <a:bodyPr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bg-BG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Описание</a:t>
            </a:r>
            <a:endParaRPr lang="en-US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1835451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bg-B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Идея на проекта</a:t>
            </a:r>
          </a:p>
          <a:p>
            <a:pPr>
              <a:buFont typeface="Wingdings" pitchFamily="2" charset="2"/>
              <a:buChar char="Ø"/>
            </a:pPr>
            <a:r>
              <a:rPr lang="bg-B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Съществуващи алтернативи</a:t>
            </a:r>
          </a:p>
          <a:p>
            <a:pPr>
              <a:buFont typeface="Wingdings" pitchFamily="2" charset="2"/>
              <a:buChar char="Ø"/>
            </a:pPr>
            <a:r>
              <a:rPr lang="bg-B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Приложение</a:t>
            </a:r>
          </a:p>
          <a:p>
            <a:pPr>
              <a:buFont typeface="Wingdings" pitchFamily="2" charset="2"/>
              <a:buChar char="Ø"/>
            </a:pPr>
            <a:endParaRPr lang="bg-BG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48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" r="3365"/>
          <a:stretch/>
        </p:blipFill>
        <p:spPr>
          <a:xfrm>
            <a:off x="0" y="0"/>
            <a:ext cx="9144000" cy="6871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1" t="11716" r="28260" b="15495"/>
          <a:stretch/>
        </p:blipFill>
        <p:spPr>
          <a:xfrm>
            <a:off x="5067655" y="4401567"/>
            <a:ext cx="4076345" cy="2469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676400"/>
            <a:ext cx="8229600" cy="990600"/>
          </a:xfrm>
        </p:spPr>
        <p:txBody>
          <a:bodyPr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bg-BG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Хардуер</a:t>
            </a:r>
            <a:endParaRPr lang="en-US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743314"/>
              </p:ext>
            </p:extLst>
          </p:nvPr>
        </p:nvGraphicFramePr>
        <p:xfrm>
          <a:off x="228600" y="2784737"/>
          <a:ext cx="4692650" cy="2967676"/>
        </p:xfrm>
        <a:graphic>
          <a:graphicData uri="http://schemas.openxmlformats.org/drawingml/2006/table">
            <a:tbl>
              <a:tblPr firstRow="1" firstCol="1" bandRow="1">
                <a:tableStyleId>{E269D01E-BC32-4049-B463-5C60D7B0CCD2}</a:tableStyleId>
              </a:tblPr>
              <a:tblGrid>
                <a:gridCol w="2968625"/>
                <a:gridCol w="1724025"/>
              </a:tblGrid>
              <a:tr h="218273">
                <a:tc>
                  <a:txBody>
                    <a:bodyPr/>
                    <a:lstStyle/>
                    <a:p>
                      <a:pPr marL="63627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Име на компонента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636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Количество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218273">
                <a:tc>
                  <a:txBody>
                    <a:bodyPr/>
                    <a:lstStyle/>
                    <a:p>
                      <a:pPr marL="63627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Arduino</a:t>
                      </a:r>
                      <a:r>
                        <a:rPr lang="bg-BG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bg-BG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Uno</a:t>
                      </a:r>
                      <a:r>
                        <a:rPr lang="bg-BG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R3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636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218273">
                <a:tc>
                  <a:txBody>
                    <a:bodyPr/>
                    <a:lstStyle/>
                    <a:p>
                      <a:pPr marL="63627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Ultrasonic</a:t>
                      </a:r>
                      <a:r>
                        <a:rPr lang="bg-BG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bg-BG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Distance</a:t>
                      </a:r>
                      <a:r>
                        <a:rPr lang="bg-BG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bg-BG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Sensor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636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218273">
                <a:tc>
                  <a:txBody>
                    <a:bodyPr/>
                    <a:lstStyle/>
                    <a:p>
                      <a:pPr marL="63627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Buzzer MB12A12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636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436545">
                <a:tc>
                  <a:txBody>
                    <a:bodyPr/>
                    <a:lstStyle/>
                    <a:p>
                      <a:pPr marL="63627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LED </a:t>
                      </a:r>
                      <a:r>
                        <a:rPr lang="ru-RU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лампичка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с два </a:t>
                      </a:r>
                      <a:r>
                        <a:rPr lang="ru-RU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цвята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– зелено; </a:t>
                      </a:r>
                      <a:r>
                        <a:rPr lang="ru-RU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червено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636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436545">
                <a:tc>
                  <a:txBody>
                    <a:bodyPr/>
                    <a:lstStyle/>
                    <a:p>
                      <a:pPr marL="63627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HC-05 </a:t>
                      </a:r>
                      <a:r>
                        <a:rPr lang="bg-BG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блутут модул</a:t>
                      </a:r>
                      <a:endParaRPr lang="en-US" sz="11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63627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636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436545">
                <a:tc>
                  <a:txBody>
                    <a:bodyPr/>
                    <a:lstStyle/>
                    <a:p>
                      <a:pPr marL="63627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HC-SR04 </a:t>
                      </a:r>
                      <a:r>
                        <a:rPr lang="bg-BG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ултразвуков датчик за </a:t>
                      </a:r>
                      <a:r>
                        <a:rPr lang="bg-BG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разтояние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636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218273">
                <a:tc>
                  <a:txBody>
                    <a:bodyPr/>
                    <a:lstStyle/>
                    <a:p>
                      <a:pPr marL="63627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Jumper(джъмпер) кабели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636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218273">
                <a:tc>
                  <a:txBody>
                    <a:bodyPr/>
                    <a:lstStyle/>
                    <a:p>
                      <a:pPr marL="63627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Резистор 150 Оm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636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218273">
                <a:tc>
                  <a:txBody>
                    <a:bodyPr/>
                    <a:lstStyle/>
                    <a:p>
                      <a:pPr marL="63627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Резистор 1,2 </a:t>
                      </a:r>
                      <a:r>
                        <a:rPr lang="bg-BG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kOm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636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971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" r="3365"/>
          <a:stretch/>
        </p:blipFill>
        <p:spPr>
          <a:xfrm>
            <a:off x="0" y="0"/>
            <a:ext cx="9144000" cy="6871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2600"/>
            <a:ext cx="8229600" cy="1143000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bg-BG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Блок схеми</a:t>
            </a:r>
            <a:br>
              <a:rPr lang="bg-BG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endParaRPr lang="en-US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10" y="2286000"/>
            <a:ext cx="4267200" cy="1143000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bg-B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Принцип на работа: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48"/>
          <a:stretch/>
        </p:blipFill>
        <p:spPr>
          <a:xfrm>
            <a:off x="6477000" y="5987753"/>
            <a:ext cx="1798320" cy="837488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56" b="25092"/>
          <a:stretch/>
        </p:blipFill>
        <p:spPr>
          <a:xfrm>
            <a:off x="4450080" y="5029200"/>
            <a:ext cx="1798320" cy="837488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53" b="51355"/>
          <a:stretch/>
        </p:blipFill>
        <p:spPr>
          <a:xfrm>
            <a:off x="2164080" y="3886200"/>
            <a:ext cx="1798320" cy="1019974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032"/>
          <a:stretch/>
        </p:blipFill>
        <p:spPr>
          <a:xfrm>
            <a:off x="106680" y="2819401"/>
            <a:ext cx="1645920" cy="932204"/>
          </a:xfrm>
          <a:prstGeom prst="rect">
            <a:avLst/>
          </a:prstGeom>
        </p:spPr>
      </p:pic>
      <p:sp>
        <p:nvSpPr>
          <p:cNvPr id="4" name="Огъната стрелка 3"/>
          <p:cNvSpPr/>
          <p:nvPr/>
        </p:nvSpPr>
        <p:spPr>
          <a:xfrm rot="5400000">
            <a:off x="1795148" y="3166752"/>
            <a:ext cx="600699" cy="838201"/>
          </a:xfrm>
          <a:prstGeom prst="bentArrow">
            <a:avLst>
              <a:gd name="adj1" fmla="val 19983"/>
              <a:gd name="adj2" fmla="val 25000"/>
              <a:gd name="adj3" fmla="val 25000"/>
              <a:gd name="adj4" fmla="val 5754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10" name="Огъната стрелка 9"/>
          <p:cNvSpPr/>
          <p:nvPr/>
        </p:nvSpPr>
        <p:spPr>
          <a:xfrm rot="5400000">
            <a:off x="4038599" y="4267199"/>
            <a:ext cx="685800" cy="838201"/>
          </a:xfrm>
          <a:prstGeom prst="bentArrow">
            <a:avLst>
              <a:gd name="adj1" fmla="val 19983"/>
              <a:gd name="adj2" fmla="val 25000"/>
              <a:gd name="adj3" fmla="val 25000"/>
              <a:gd name="adj4" fmla="val 5754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11" name="Огъната стрелка 10"/>
          <p:cNvSpPr/>
          <p:nvPr/>
        </p:nvSpPr>
        <p:spPr>
          <a:xfrm rot="5400000">
            <a:off x="6305191" y="5248009"/>
            <a:ext cx="641291" cy="838201"/>
          </a:xfrm>
          <a:prstGeom prst="bentArrow">
            <a:avLst>
              <a:gd name="adj1" fmla="val 19983"/>
              <a:gd name="adj2" fmla="val 25000"/>
              <a:gd name="adj3" fmla="val 25000"/>
              <a:gd name="adj4" fmla="val 5754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67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" r="3365"/>
          <a:stretch/>
        </p:blipFill>
        <p:spPr>
          <a:xfrm>
            <a:off x="0" y="0"/>
            <a:ext cx="9144000" cy="6871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1" r="6587" b="2125"/>
          <a:stretch/>
        </p:blipFill>
        <p:spPr>
          <a:xfrm>
            <a:off x="54622" y="1981200"/>
            <a:ext cx="3450578" cy="3292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0" y="1371600"/>
            <a:ext cx="1905000" cy="1143000"/>
          </a:xfrm>
        </p:spPr>
        <p:txBody>
          <a:bodyPr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bg-BG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Код</a:t>
            </a:r>
            <a:endParaRPr lang="en-US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" t="-1" r="12201" b="2081"/>
          <a:stretch/>
        </p:blipFill>
        <p:spPr>
          <a:xfrm>
            <a:off x="4876800" y="2057400"/>
            <a:ext cx="41910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6" r="8238" b="6209"/>
          <a:stretch/>
        </p:blipFill>
        <p:spPr>
          <a:xfrm>
            <a:off x="2013959" y="5338606"/>
            <a:ext cx="5116082" cy="1443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572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" r="3365"/>
          <a:stretch/>
        </p:blipFill>
        <p:spPr>
          <a:xfrm>
            <a:off x="0" y="0"/>
            <a:ext cx="9144000" cy="6871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47800"/>
            <a:ext cx="6553200" cy="1143000"/>
          </a:xfrm>
        </p:spPr>
        <p:txBody>
          <a:bodyPr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bg-BG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Блок схеми</a:t>
            </a:r>
            <a:endParaRPr lang="en-US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2667000"/>
            <a:ext cx="8382000" cy="3124200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bg-B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Блок схема на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Loop()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92" y="1936714"/>
            <a:ext cx="3577590" cy="48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" r="3365"/>
          <a:stretch/>
        </p:blipFill>
        <p:spPr>
          <a:xfrm>
            <a:off x="0" y="0"/>
            <a:ext cx="9144000" cy="6871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143000"/>
          </a:xfrm>
        </p:spPr>
        <p:txBody>
          <a:bodyPr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bg-BG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Демо в </a:t>
            </a:r>
            <a:r>
              <a:rPr lang="en-US" b="1" spc="150" dirty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Tinkercad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1905000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bg-B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Линк за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Tinkercad:</a:t>
            </a:r>
            <a:r>
              <a:rPr lang="bg-B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r>
              <a:rPr lang="en-US" sz="2800" u="sn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https</a:t>
            </a:r>
            <a:r>
              <a:rPr lang="en-US" sz="28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://www.tinkercad.com/things/7JfhwXpl5hH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9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" r="3365"/>
          <a:stretch/>
        </p:blipFill>
        <p:spPr>
          <a:xfrm>
            <a:off x="0" y="0"/>
            <a:ext cx="9144000" cy="6871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447800"/>
            <a:ext cx="8229600" cy="1143000"/>
          </a:xfrm>
        </p:spPr>
        <p:txBody>
          <a:bodyPr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bg-BG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Въпроси</a:t>
            </a:r>
            <a:endParaRPr lang="en-US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14600"/>
            <a:ext cx="4232725" cy="42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130</Words>
  <Application>Microsoft Office PowerPoint</Application>
  <PresentationFormat>On-screen Show (4:3)</PresentationFormat>
  <Paragraphs>46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Проект „ПАРКТРОНИК“</vt:lpstr>
      <vt:lpstr>Съдържание</vt:lpstr>
      <vt:lpstr>Описание</vt:lpstr>
      <vt:lpstr>Хардуер</vt:lpstr>
      <vt:lpstr>Блок схеми </vt:lpstr>
      <vt:lpstr>Код</vt:lpstr>
      <vt:lpstr>Блок схеми</vt:lpstr>
      <vt:lpstr>Демо в Tinkercad</vt:lpstr>
      <vt:lpstr>Въпроси</vt:lpstr>
      <vt:lpstr>БЛАГОДАРИМ ЗА ВНИМАНИЕТО!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„ПАРКТРОНИК“             </dc:title>
  <dc:creator>Alex</dc:creator>
  <cp:lastModifiedBy>dimobg020805@gmail.com</cp:lastModifiedBy>
  <cp:revision>14</cp:revision>
  <dcterms:created xsi:type="dcterms:W3CDTF">2006-08-16T00:00:00Z</dcterms:created>
  <dcterms:modified xsi:type="dcterms:W3CDTF">2020-07-08T12:06:55Z</dcterms:modified>
</cp:coreProperties>
</file>